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97" r:id="rId10"/>
    <p:sldId id="298" r:id="rId11"/>
    <p:sldId id="299" r:id="rId12"/>
    <p:sldId id="287" r:id="rId13"/>
    <p:sldId id="288" r:id="rId14"/>
    <p:sldId id="289" r:id="rId15"/>
    <p:sldId id="290" r:id="rId16"/>
    <p:sldId id="292" r:id="rId17"/>
    <p:sldId id="293" r:id="rId18"/>
    <p:sldId id="294" r:id="rId19"/>
    <p:sldId id="295" r:id="rId20"/>
    <p:sldId id="300" r:id="rId21"/>
    <p:sldId id="301" r:id="rId22"/>
    <p:sldId id="302" r:id="rId23"/>
    <p:sldId id="303" r:id="rId24"/>
    <p:sldId id="296" r:id="rId25"/>
    <p:sldId id="280" r:id="rId26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F18EC-AC9A-40A1-8DF8-5FB4A2C9F1B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52244-60A3-4B70-BEFC-F026F3BDCF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3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04/12/2017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260648"/>
            <a:ext cx="6048672" cy="4680520"/>
          </a:xfrm>
        </p:spPr>
        <p:txBody>
          <a:bodyPr/>
          <a:lstStyle/>
          <a:p>
            <a:r>
              <a:rPr lang="pt-BR" dirty="0"/>
              <a:t>"Representações e reclamações. Ação por Captação ou Gasto Ilícito de Recursos para fins eleitorais (LE, art. 30-A)".</a:t>
            </a:r>
            <a:endParaRPr lang="pt-BR" i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915816" y="5301208"/>
            <a:ext cx="6084168" cy="1556792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Karina </a:t>
            </a:r>
            <a:r>
              <a:rPr kumimoji="0" lang="pt-B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Kufa</a:t>
            </a: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BR" sz="2100" dirty="0" smtClean="0">
                <a:solidFill>
                  <a:srgbClr val="FFFFFF"/>
                </a:solidFill>
              </a:rPr>
              <a:t>Advogada; especialista em direito administrativo pela PUC-SP e em direito eleitoral pela EJEP; professora coordenadora da pós graduação em direito eleitoral do IDP|SP.</a:t>
            </a:r>
            <a:endParaRPr kumimoji="0" lang="pt-BR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Representação por doação SUPERIOR AO LIMITE </a:t>
            </a:r>
            <a:r>
              <a:rPr lang="pt-BR" sz="3200" dirty="0" smtClean="0"/>
              <a:t>ilegal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PRAZO PARA A PROPOSITURA</a:t>
            </a:r>
          </a:p>
          <a:p>
            <a:pPr marL="0" indent="0" algn="just">
              <a:buNone/>
            </a:pPr>
            <a:r>
              <a:rPr lang="pt-BR" dirty="0" smtClean="0"/>
              <a:t>Inicial: da constatação da doação excessiva (obs.: prazo de 72h para informar doação). </a:t>
            </a:r>
          </a:p>
          <a:p>
            <a:pPr marL="0" indent="0" algn="just">
              <a:buNone/>
            </a:pPr>
            <a:r>
              <a:rPr lang="pt-BR" dirty="0" smtClean="0"/>
              <a:t>Final: até 31.12 do ano seguinte a eleição. Eleição de 2018 = </a:t>
            </a:r>
            <a:r>
              <a:rPr lang="pt-BR" dirty="0"/>
              <a:t>31.12.19 </a:t>
            </a:r>
            <a:r>
              <a:rPr lang="pt-BR" dirty="0" smtClean="0"/>
              <a:t>- Art</a:t>
            </a:r>
            <a:r>
              <a:rPr lang="pt-BR" dirty="0"/>
              <a:t>. 24-C da </a:t>
            </a:r>
            <a:r>
              <a:rPr lang="pt-BR" dirty="0" smtClean="0"/>
              <a:t>LE. (antes: Súmula 21 – 180 dias da diplomação)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u="sng" dirty="0" smtClean="0"/>
              <a:t>SANÇÃO</a:t>
            </a:r>
          </a:p>
          <a:p>
            <a:pPr marL="0" indent="0" algn="just">
              <a:buNone/>
            </a:pPr>
            <a:r>
              <a:rPr lang="pt-BR" dirty="0" smtClean="0"/>
              <a:t>Multa de até 100% do excedido (apesar do recurso não ter efeito suspensivo, precisa do trânsito em julgado para surtir efeito)</a:t>
            </a:r>
          </a:p>
          <a:p>
            <a:pPr marL="0" indent="0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115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Representação por doação SUPERIOR AO LIMITE </a:t>
            </a:r>
            <a:r>
              <a:rPr lang="pt-BR" sz="3200" dirty="0" smtClean="0"/>
              <a:t>ilegal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u="sng" dirty="0" smtClean="0"/>
              <a:t>PARCELAMENTO DE MULTAS</a:t>
            </a:r>
            <a:r>
              <a:rPr lang="pt-BR" sz="2800" b="1" dirty="0" smtClean="0"/>
              <a:t> </a:t>
            </a:r>
            <a:r>
              <a:rPr lang="pt-BR" sz="2800" dirty="0" smtClean="0"/>
              <a:t>eleitorais </a:t>
            </a:r>
            <a:r>
              <a:rPr lang="pt-BR" sz="2800" dirty="0"/>
              <a:t>impostas a pessoas físicas e jurídicas, bem como não eleitorais impostas a partidos, pode ser realizado em até 60 meses, exceto se ultrapassar 5% da renda mensal no caso de cidadão ou 2% do faturamento no caso de pessoa jurídica e 2% do repasse do fundo partidário, hipótese que pode ser em prazo maior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b="1" u="sng" dirty="0" smtClean="0"/>
              <a:t>INELEGIBILIDADE</a:t>
            </a:r>
          </a:p>
          <a:p>
            <a:pPr marL="0" indent="0" algn="just">
              <a:buNone/>
            </a:pPr>
            <a:r>
              <a:rPr lang="pt-BR" sz="2800" dirty="0" smtClean="0"/>
              <a:t>Proporcionalidade: precedente </a:t>
            </a:r>
            <a:r>
              <a:rPr lang="pt-BR" sz="2800" dirty="0"/>
              <a:t>do </a:t>
            </a:r>
            <a:r>
              <a:rPr lang="pt-BR" sz="2800" dirty="0" smtClean="0"/>
              <a:t>TSE: </a:t>
            </a:r>
            <a:r>
              <a:rPr lang="pt-BR" sz="2800" dirty="0"/>
              <a:t>Louveira/SP, prefeito </a:t>
            </a:r>
            <a:r>
              <a:rPr lang="pt-BR" sz="2800" dirty="0" err="1"/>
              <a:t>Julliano</a:t>
            </a:r>
            <a:r>
              <a:rPr lang="pt-BR" sz="2800" dirty="0"/>
              <a:t> Gasparini (PV).</a:t>
            </a:r>
          </a:p>
          <a:p>
            <a:pPr marL="0" indent="0" algn="just">
              <a:buNone/>
            </a:pPr>
            <a:endParaRPr lang="pt-BR" sz="2800" b="1" u="sng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35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2884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Representação por captação ou gasto ilícito recursos de campanha. Art. 30-A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Art. 30–A Qualquer </a:t>
            </a:r>
            <a:r>
              <a:rPr lang="pt-BR" dirty="0"/>
              <a:t>partido político ou coligação poderá representar à Justiça Eleitoral, no prazo de 15 (quinze) dias da diplomação, relatando fatos e indicando provas, e pedir a abertura de investigação judicial para apurar condutas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em </a:t>
            </a:r>
            <a:r>
              <a:rPr lang="pt-BR" dirty="0"/>
              <a:t>desacordo com as </a:t>
            </a:r>
            <a:r>
              <a:rPr lang="pt-BR" dirty="0" smtClean="0"/>
              <a:t>normas</a:t>
            </a:r>
          </a:p>
          <a:p>
            <a:pPr marL="0" indent="0" algn="just">
              <a:buNone/>
            </a:pPr>
            <a:r>
              <a:rPr lang="pt-BR" dirty="0" smtClean="0"/>
              <a:t>desta </a:t>
            </a:r>
            <a:r>
              <a:rPr lang="pt-BR" dirty="0"/>
              <a:t>Lei, relativas à arrecadação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 </a:t>
            </a:r>
            <a:r>
              <a:rPr lang="pt-BR" dirty="0"/>
              <a:t>gastos de recursos.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</a:t>
            </a:r>
            <a:r>
              <a:rPr lang="pt-BR" sz="3200" dirty="0" smtClean="0"/>
              <a:t>30-A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/>
              <a:t>Bem jurídico tutelado: Presta-se ao combate de irregularidades na condução </a:t>
            </a:r>
            <a:r>
              <a:rPr lang="pt-BR" dirty="0" smtClean="0"/>
              <a:t>financeira das campanhas, seja por vício:</a:t>
            </a:r>
          </a:p>
          <a:p>
            <a:pPr algn="just"/>
            <a:r>
              <a:rPr lang="pt-BR" dirty="0" smtClean="0"/>
              <a:t>na </a:t>
            </a:r>
            <a:r>
              <a:rPr lang="pt-BR" b="1" i="1" dirty="0" smtClean="0"/>
              <a:t>forma </a:t>
            </a:r>
            <a:r>
              <a:rPr lang="pt-BR" dirty="0" smtClean="0"/>
              <a:t>(caixa 2 – art. 350 do CE - falsidade ideológica);</a:t>
            </a:r>
          </a:p>
          <a:p>
            <a:pPr algn="just"/>
            <a:r>
              <a:rPr lang="pt-BR" dirty="0" smtClean="0"/>
              <a:t>na </a:t>
            </a:r>
            <a:r>
              <a:rPr lang="pt-BR" b="1" i="1" dirty="0" smtClean="0"/>
              <a:t>origem</a:t>
            </a:r>
            <a:r>
              <a:rPr lang="pt-BR" i="1" dirty="0" smtClean="0"/>
              <a:t> </a:t>
            </a:r>
            <a:r>
              <a:rPr lang="pt-BR" dirty="0" smtClean="0"/>
              <a:t>(fontes vedadas) ou;</a:t>
            </a:r>
          </a:p>
          <a:p>
            <a:pPr algn="just"/>
            <a:r>
              <a:rPr lang="pt-BR" dirty="0" smtClean="0"/>
              <a:t>no </a:t>
            </a:r>
            <a:r>
              <a:rPr lang="pt-BR" b="1" i="1" dirty="0" smtClean="0"/>
              <a:t>montante</a:t>
            </a:r>
            <a:r>
              <a:rPr lang="pt-BR" i="1" dirty="0" smtClean="0"/>
              <a:t> </a:t>
            </a:r>
            <a:r>
              <a:rPr lang="pt-BR" dirty="0" smtClean="0"/>
              <a:t>(superação de gastos da campanha*, contratação de pessoal, de alimentação de pessoal - 10%, aluguel de veículos - 20%) – </a:t>
            </a:r>
            <a:r>
              <a:rPr lang="pt-BR" dirty="0" err="1" smtClean="0"/>
              <a:t>arts</a:t>
            </a:r>
            <a:r>
              <a:rPr lang="pt-BR" dirty="0" smtClean="0"/>
              <a:t>. 18, 26, § 1º, 100–A da LE. </a:t>
            </a:r>
          </a:p>
          <a:p>
            <a:pPr marL="0" indent="266700" algn="just">
              <a:buNone/>
            </a:pPr>
            <a:r>
              <a:rPr lang="pt-BR" dirty="0" smtClean="0"/>
              <a:t>* </a:t>
            </a:r>
            <a:r>
              <a:rPr lang="pt-BR" sz="1900" dirty="0" smtClean="0"/>
              <a:t>Limites para 2018 previstos no art. 4º a 8º da Lei 13.488/17</a:t>
            </a:r>
            <a:endParaRPr lang="pt-BR" sz="1900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7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Representação por captação ou gasto ilícito recursos de campanha. Art. 30-A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9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900" b="1" u="sng" dirty="0" smtClean="0"/>
              <a:t>Sempre avaliar: </a:t>
            </a:r>
          </a:p>
          <a:p>
            <a:pPr marL="0" indent="0" algn="just">
              <a:buNone/>
            </a:pPr>
            <a:r>
              <a:rPr lang="pt-BR" sz="1900" dirty="0" smtClean="0"/>
              <a:t>Qualquer </a:t>
            </a:r>
            <a:r>
              <a:rPr lang="pt-BR" sz="1900" dirty="0"/>
              <a:t>eleitor poderá realizar gastos, em apoio a candidato de sua preferência, até a quantia equivalente a </a:t>
            </a:r>
            <a:r>
              <a:rPr lang="pt-BR" sz="1900" b="1" dirty="0"/>
              <a:t>um mil UFIR</a:t>
            </a:r>
            <a:r>
              <a:rPr lang="pt-BR" sz="1900" dirty="0"/>
              <a:t>, não sujeitos a contabilização, desde que não reembolsados</a:t>
            </a:r>
            <a:r>
              <a:rPr lang="pt-BR" sz="1900" dirty="0" smtClean="0"/>
              <a:t>. (art. 27 da Lei 9504)</a:t>
            </a:r>
          </a:p>
          <a:p>
            <a:pPr marL="0" indent="0" algn="just">
              <a:buNone/>
            </a:pPr>
            <a:r>
              <a:rPr lang="pt-BR" sz="1900" dirty="0" smtClean="0"/>
              <a:t>Não </a:t>
            </a:r>
            <a:r>
              <a:rPr lang="pt-BR" sz="1900" dirty="0"/>
              <a:t>são consideradas gastos eleitorais nem se sujeitam a prestação de contas as seguintes despesas de natureza pessoal do candidato</a:t>
            </a:r>
            <a:r>
              <a:rPr lang="pt-BR" sz="1900" dirty="0" smtClean="0"/>
              <a:t>:</a:t>
            </a:r>
            <a:endParaRPr lang="pt-BR" sz="1900" dirty="0"/>
          </a:p>
          <a:p>
            <a:pPr marL="0" indent="0" algn="just">
              <a:buNone/>
            </a:pPr>
            <a:r>
              <a:rPr lang="pt-BR" sz="1900" dirty="0"/>
              <a:t>a) combustível e manutenção de veículo automotor usado pelo candidato na campanha;   </a:t>
            </a:r>
          </a:p>
          <a:p>
            <a:pPr marL="0" indent="0" algn="just">
              <a:buNone/>
            </a:pPr>
            <a:r>
              <a:rPr lang="pt-BR" sz="1900" dirty="0"/>
              <a:t>b) remuneração, alimentação e hospedagem do condutor do veículo a que se refere a alínea a deste parágrafo;   </a:t>
            </a:r>
          </a:p>
          <a:p>
            <a:pPr marL="0" indent="0" algn="just">
              <a:buNone/>
            </a:pPr>
            <a:r>
              <a:rPr lang="pt-BR" sz="1900" dirty="0"/>
              <a:t>c) alimentação e hospedagem própria;   </a:t>
            </a:r>
          </a:p>
          <a:p>
            <a:pPr marL="0" indent="0" algn="just">
              <a:buNone/>
            </a:pPr>
            <a:r>
              <a:rPr lang="pt-BR" sz="1900" dirty="0"/>
              <a:t>d) uso de linhas telefônicas registradas em seu nome como pessoa física, até o limite de </a:t>
            </a:r>
            <a:r>
              <a:rPr lang="pt-BR" sz="1900" dirty="0" smtClean="0"/>
              <a:t>3 linhas. (§ </a:t>
            </a:r>
            <a:r>
              <a:rPr lang="pt-BR" sz="1900" dirty="0"/>
              <a:t>3o </a:t>
            </a:r>
            <a:r>
              <a:rPr lang="pt-BR" sz="1900" dirty="0" smtClean="0"/>
              <a:t>do </a:t>
            </a:r>
            <a:r>
              <a:rPr lang="pt-BR" sz="1900" dirty="0"/>
              <a:t>art. 26 </a:t>
            </a:r>
            <a:r>
              <a:rPr lang="pt-BR" sz="1900" dirty="0" smtClean="0"/>
              <a:t>, L. </a:t>
            </a:r>
            <a:r>
              <a:rPr lang="pt-BR" sz="1900" dirty="0"/>
              <a:t>9504 </a:t>
            </a:r>
            <a:r>
              <a:rPr lang="pt-BR" sz="19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7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Observações importantes:</a:t>
            </a:r>
          </a:p>
          <a:p>
            <a:pPr marL="0" indent="0">
              <a:buNone/>
            </a:pPr>
            <a:r>
              <a:rPr lang="pt-BR" dirty="0" smtClean="0"/>
              <a:t>Dispensa o exame de potencialidade para alterar o resultado do pleito.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Basta que haja gravidade do evento sob a ótica da proporcionalidade.</a:t>
            </a:r>
          </a:p>
          <a:p>
            <a:pPr marL="0" indent="0">
              <a:buNone/>
            </a:pPr>
            <a:r>
              <a:rPr lang="pt-BR" dirty="0" smtClean="0"/>
              <a:t>Precedentes: TSE - RO nº 1.540/PA – </a:t>
            </a:r>
            <a:r>
              <a:rPr lang="pt-BR" dirty="0" err="1" smtClean="0"/>
              <a:t>DJe</a:t>
            </a:r>
            <a:r>
              <a:rPr lang="pt-BR" dirty="0" smtClean="0"/>
              <a:t> 1.6.09, TSE – RO nº 1.596/MG – </a:t>
            </a:r>
            <a:r>
              <a:rPr lang="pt-BR" dirty="0" err="1" smtClean="0"/>
              <a:t>DJe</a:t>
            </a:r>
            <a:r>
              <a:rPr lang="pt-BR" dirty="0" smtClean="0"/>
              <a:t> 16.3.09 e TSE RO 1.635/RN – </a:t>
            </a:r>
            <a:r>
              <a:rPr lang="pt-BR" dirty="0" err="1" smtClean="0"/>
              <a:t>Dje</a:t>
            </a:r>
            <a:r>
              <a:rPr lang="pt-BR" dirty="0" smtClean="0"/>
              <a:t> 18.9.09</a:t>
            </a:r>
          </a:p>
        </p:txBody>
      </p:sp>
    </p:spTree>
    <p:extLst>
      <p:ext uri="{BB962C8B-B14F-4D97-AF65-F5344CB8AC3E}">
        <p14:creationId xmlns:p14="http://schemas.microsoft.com/office/powerpoint/2010/main" val="1247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Competência</a:t>
            </a:r>
          </a:p>
          <a:p>
            <a:pPr marL="0" indent="0">
              <a:buNone/>
            </a:pPr>
            <a:r>
              <a:rPr lang="pt-BR" dirty="0" smtClean="0"/>
              <a:t>De acordo com o art. 96 da Lei 9504/97.</a:t>
            </a:r>
          </a:p>
          <a:p>
            <a:r>
              <a:rPr lang="pt-BR" dirty="0" smtClean="0"/>
              <a:t>aos </a:t>
            </a:r>
            <a:r>
              <a:rPr lang="pt-BR" dirty="0"/>
              <a:t>Juízes Eleitorais, nas eleições municipais;</a:t>
            </a:r>
          </a:p>
          <a:p>
            <a:r>
              <a:rPr lang="pt-BR" dirty="0" smtClean="0"/>
              <a:t>aos </a:t>
            </a:r>
            <a:r>
              <a:rPr lang="pt-BR" dirty="0"/>
              <a:t>Tribunais Regionais </a:t>
            </a:r>
            <a:r>
              <a:rPr lang="pt-BR" dirty="0" smtClean="0"/>
              <a:t>Eleitorais, </a:t>
            </a:r>
            <a:r>
              <a:rPr lang="pt-BR" dirty="0"/>
              <a:t>nas eleições federais, estaduais e distritais;</a:t>
            </a:r>
          </a:p>
          <a:p>
            <a:r>
              <a:rPr lang="pt-BR" dirty="0" smtClean="0"/>
              <a:t>ao </a:t>
            </a:r>
            <a:r>
              <a:rPr lang="pt-BR" dirty="0"/>
              <a:t>Tribunal Superior Eleitoral, na eleição presidencial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514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smtClean="0"/>
              <a:t>Representação por </a:t>
            </a:r>
            <a:r>
              <a:rPr lang="pt-BR" sz="3200" dirty="0"/>
              <a:t>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u="sng" dirty="0" smtClean="0"/>
              <a:t>Legitimidade ativa</a:t>
            </a:r>
          </a:p>
          <a:p>
            <a:pPr marL="0" indent="0">
              <a:buNone/>
            </a:pPr>
            <a:r>
              <a:rPr lang="pt-BR" dirty="0" smtClean="0"/>
              <a:t>Partidos políticos ou coligações (art.30-A) e o Ministério Público (art. 127 da CF).</a:t>
            </a:r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i="1" dirty="0" smtClean="0"/>
              <a:t>A jurisprudência do Tribunal é firme no sentido de que </a:t>
            </a:r>
            <a:r>
              <a:rPr lang="pt-BR" b="1" i="1" dirty="0" smtClean="0"/>
              <a:t>o candidato não é parte legítima para propor representação com base no art. 30-A da Lei 9.504/97</a:t>
            </a:r>
            <a:r>
              <a:rPr lang="pt-BR" i="1" dirty="0" smtClean="0"/>
              <a:t>, tendo em vista que a referida norma legal somente se refere a partido ou coligação</a:t>
            </a:r>
            <a:r>
              <a:rPr lang="pt-BR" dirty="0" smtClean="0"/>
              <a:t>” </a:t>
            </a:r>
            <a:r>
              <a:rPr lang="pt-BR" dirty="0" err="1" smtClean="0"/>
              <a:t>AgR</a:t>
            </a:r>
            <a:r>
              <a:rPr lang="pt-BR" dirty="0" smtClean="0"/>
              <a:t>-Respe 168.328/AL </a:t>
            </a:r>
            <a:r>
              <a:rPr lang="pt-BR" dirty="0" err="1" smtClean="0"/>
              <a:t>Dje</a:t>
            </a:r>
            <a:r>
              <a:rPr lang="pt-BR" dirty="0" smtClean="0"/>
              <a:t>, 16.3.09</a:t>
            </a:r>
          </a:p>
        </p:txBody>
      </p:sp>
    </p:spTree>
    <p:extLst>
      <p:ext uri="{BB962C8B-B14F-4D97-AF65-F5344CB8AC3E}">
        <p14:creationId xmlns:p14="http://schemas.microsoft.com/office/powerpoint/2010/main" val="15065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Representação por </a:t>
            </a:r>
            <a:r>
              <a:rPr lang="pt-BR" sz="3200" dirty="0"/>
              <a:t>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u="sng" dirty="0" smtClean="0"/>
              <a:t>Legitimidade passiva</a:t>
            </a:r>
          </a:p>
          <a:p>
            <a:pPr marL="0" indent="0">
              <a:buNone/>
            </a:pPr>
            <a:r>
              <a:rPr lang="pt-BR" dirty="0" smtClean="0"/>
              <a:t>Qualquer candidato, mesmo não eleito (TSE – RO 1.540/PA – </a:t>
            </a:r>
            <a:r>
              <a:rPr lang="pt-BR" dirty="0" err="1" smtClean="0"/>
              <a:t>Dje</a:t>
            </a:r>
            <a:r>
              <a:rPr lang="pt-BR" dirty="0" smtClean="0"/>
              <a:t> 1.6.09).</a:t>
            </a:r>
          </a:p>
          <a:p>
            <a:pPr marL="0" indent="0">
              <a:buNone/>
            </a:pPr>
            <a:endParaRPr lang="pt-BR" b="1" u="sng" dirty="0"/>
          </a:p>
          <a:p>
            <a:pPr marL="0" indent="0">
              <a:buNone/>
            </a:pPr>
            <a:r>
              <a:rPr lang="pt-BR" b="1" u="sng" dirty="0" smtClean="0"/>
              <a:t>Prazo para propositura</a:t>
            </a:r>
          </a:p>
          <a:p>
            <a:pPr marL="0" indent="0">
              <a:buNone/>
            </a:pPr>
            <a:r>
              <a:rPr lang="pt-BR" dirty="0" smtClean="0"/>
              <a:t>Inicial: a partir da apresentação do pedido de registro de candidatura (Fred, Esmeraldo) ou após as eleições (JJG). Pode atingir elementos pretéritos. Cautelar (AAK).</a:t>
            </a:r>
          </a:p>
          <a:p>
            <a:pPr marL="0" indent="0">
              <a:buNone/>
            </a:pPr>
            <a:r>
              <a:rPr lang="pt-BR" dirty="0" smtClean="0"/>
              <a:t>Final: até 15 dias a contar da diplomação (obs. recesso - prazo preclusivo). Eleito: contas julgadas até 8 dias da diplomação. Obs.: suplente.</a:t>
            </a:r>
          </a:p>
          <a:p>
            <a:pPr marL="0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5065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 smtClean="0"/>
              <a:t>Efeitos</a:t>
            </a:r>
          </a:p>
          <a:p>
            <a:pPr marL="0" indent="0">
              <a:buNone/>
            </a:pPr>
            <a:r>
              <a:rPr lang="pt-BR" dirty="0" smtClean="0"/>
              <a:t>Negação ou cassação do diploma (sanção).</a:t>
            </a:r>
          </a:p>
          <a:p>
            <a:pPr marL="0" indent="0">
              <a:buNone/>
            </a:pPr>
            <a:r>
              <a:rPr lang="pt-BR" dirty="0" smtClean="0"/>
              <a:t>Inelegibilidade art. 1º, I, j da LC 64/90 (consequência)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u="sng" dirty="0" smtClean="0"/>
              <a:t>Procedimento</a:t>
            </a:r>
          </a:p>
          <a:p>
            <a:pPr marL="0" indent="0">
              <a:buNone/>
            </a:pPr>
            <a:r>
              <a:rPr lang="pt-BR" dirty="0" smtClean="0"/>
              <a:t>Art. 22 da LC 64/90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05065"/>
            <a:ext cx="3367261" cy="260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DOAÇÕES PERMITIDAS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Doação de pessoa física até o limite de 10% sobre o rendimento auferido no ano anterior (art. 23, § 1º da Lei nº 9504/97): omissão fiscal (</a:t>
            </a:r>
            <a:r>
              <a:rPr lang="pt-BR" dirty="0" err="1" smtClean="0"/>
              <a:t>AgR-REspe</a:t>
            </a:r>
            <a:r>
              <a:rPr lang="pt-BR" dirty="0" smtClean="0"/>
              <a:t> 399.352.273, </a:t>
            </a:r>
            <a:r>
              <a:rPr lang="pt-BR" dirty="0" err="1" smtClean="0"/>
              <a:t>DJe</a:t>
            </a:r>
            <a:r>
              <a:rPr lang="pt-BR" dirty="0" smtClean="0"/>
              <a:t> 18.4.11), declaração zero rendimentos (</a:t>
            </a:r>
            <a:r>
              <a:rPr lang="pt-BR" dirty="0" err="1" smtClean="0"/>
              <a:t>AgR-REspe</a:t>
            </a:r>
            <a:r>
              <a:rPr lang="pt-BR" dirty="0" smtClean="0"/>
              <a:t> 32230/PI, </a:t>
            </a:r>
            <a:r>
              <a:rPr lang="pt-BR" dirty="0" err="1" smtClean="0"/>
              <a:t>Dje</a:t>
            </a:r>
            <a:r>
              <a:rPr lang="pt-BR" dirty="0" smtClean="0"/>
              <a:t> 6.8.13), casamento/regime de bens;</a:t>
            </a:r>
          </a:p>
          <a:p>
            <a:r>
              <a:rPr lang="pt-BR" dirty="0" smtClean="0"/>
              <a:t>Autofinanciamento em </a:t>
            </a:r>
            <a:r>
              <a:rPr lang="pt-BR" dirty="0"/>
              <a:t>até </a:t>
            </a:r>
            <a:r>
              <a:rPr lang="pt-BR" dirty="0" smtClean="0"/>
              <a:t>o </a:t>
            </a:r>
            <a:r>
              <a:rPr lang="pt-BR" dirty="0"/>
              <a:t>limite de gastos estabelecido </a:t>
            </a:r>
            <a:r>
              <a:rPr lang="pt-BR" dirty="0" smtClean="0"/>
              <a:t>na Lei </a:t>
            </a:r>
            <a:r>
              <a:rPr lang="pt-BR" dirty="0"/>
              <a:t>para o cargo ao qual </a:t>
            </a:r>
            <a:r>
              <a:rPr lang="pt-BR" dirty="0" smtClean="0"/>
              <a:t>concorre</a:t>
            </a:r>
            <a:r>
              <a:rPr lang="pt-BR" dirty="0"/>
              <a:t> (art. 23, § </a:t>
            </a:r>
            <a:r>
              <a:rPr lang="pt-BR" dirty="0" smtClean="0"/>
              <a:t>1º-A </a:t>
            </a:r>
            <a:r>
              <a:rPr lang="pt-BR" dirty="0"/>
              <a:t>da Lei nº 9504/96</a:t>
            </a:r>
            <a:r>
              <a:rPr lang="pt-BR" dirty="0" smtClean="0"/>
              <a:t>);</a:t>
            </a:r>
          </a:p>
          <a:p>
            <a:r>
              <a:rPr lang="pt-BR" dirty="0" smtClean="0"/>
              <a:t>Doação estimável em dinheiro referente aos bens móveis e imóveis do doador ou a prestação de serviços próprios de até R$ 40.000,00 por doador – *** não cumulativo ao $; </a:t>
            </a:r>
          </a:p>
          <a:p>
            <a:r>
              <a:rPr lang="pt-BR" dirty="0" smtClean="0"/>
              <a:t>Fundo Especial de Financiamento de Campanha – FEFC com critérios definidos pelo partido político em relação à distribuição </a:t>
            </a:r>
            <a:r>
              <a:rPr lang="pt-BR" dirty="0"/>
              <a:t>(art. 16-C, § 7º da Lei 9504/97</a:t>
            </a:r>
            <a:r>
              <a:rPr lang="pt-BR" dirty="0" smtClean="0"/>
              <a:t>);</a:t>
            </a:r>
          </a:p>
          <a:p>
            <a:r>
              <a:rPr lang="pt-BR" dirty="0" smtClean="0"/>
              <a:t>Fundo partidário – art. 44, III da Lei 9096/95 (consulta ao TSE dep. Cícero Almeida – AL, ministra Rosa Weber);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PROCEDIMENTO:</a:t>
            </a:r>
          </a:p>
          <a:p>
            <a:pPr marL="0" indent="0" algn="just">
              <a:buNone/>
            </a:pPr>
            <a:endParaRPr lang="pt-BR" b="1" u="sng" dirty="0" smtClean="0"/>
          </a:p>
          <a:p>
            <a:pPr marL="0" indent="0" algn="just">
              <a:buNone/>
            </a:pPr>
            <a:r>
              <a:rPr lang="pt-BR" b="1" u="sng" dirty="0" smtClean="0"/>
              <a:t>Inicial</a:t>
            </a:r>
            <a:endParaRPr lang="pt-BR" b="1" u="sng" dirty="0"/>
          </a:p>
          <a:p>
            <a:pPr marL="0" indent="0" algn="just">
              <a:buNone/>
            </a:pPr>
            <a:r>
              <a:rPr lang="pt-BR" dirty="0" smtClean="0"/>
              <a:t>A petição inicial deverá relatar fatos e indicar provas, indícios e circunstâncias. Pode ser inadmitida de plano (requisito essencial ou não ser caso de </a:t>
            </a:r>
            <a:r>
              <a:rPr lang="pt-BR" dirty="0" err="1" smtClean="0"/>
              <a:t>Rp</a:t>
            </a:r>
            <a:r>
              <a:rPr lang="pt-BR" dirty="0" smtClean="0"/>
              <a:t>)</a:t>
            </a:r>
          </a:p>
          <a:p>
            <a:pPr marL="0" indent="0" algn="just">
              <a:buNone/>
            </a:pPr>
            <a:endParaRPr lang="pt-BR" b="1" u="sng" dirty="0" smtClean="0"/>
          </a:p>
          <a:p>
            <a:pPr marL="0" indent="0" algn="just">
              <a:buNone/>
            </a:pPr>
            <a:r>
              <a:rPr lang="pt-BR" b="1" u="sng" dirty="0" smtClean="0"/>
              <a:t>Providências </a:t>
            </a:r>
            <a:r>
              <a:rPr lang="pt-BR" b="1" u="sng" dirty="0"/>
              <a:t>preliminares</a:t>
            </a:r>
          </a:p>
          <a:p>
            <a:pPr marL="0" indent="0" algn="just">
              <a:buNone/>
            </a:pPr>
            <a:r>
              <a:rPr lang="pt-BR" dirty="0"/>
              <a:t>Juiz poderá suspender o ato que deu origem à representação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0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8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u="sng" dirty="0"/>
              <a:t>Defesa</a:t>
            </a:r>
          </a:p>
          <a:p>
            <a:pPr marL="0" indent="0" algn="just">
              <a:buNone/>
            </a:pPr>
            <a:r>
              <a:rPr lang="pt-BR" sz="2000" dirty="0"/>
              <a:t>No prazo de 5 dias (agora: da juntada de mandato – </a:t>
            </a:r>
            <a:r>
              <a:rPr lang="pt-BR" sz="2000" dirty="0" err="1"/>
              <a:t>art</a:t>
            </a:r>
            <a:r>
              <a:rPr lang="pt-BR" sz="2000" dirty="0"/>
              <a:t>, 231, II, CPC: RO 693.136/RJ, </a:t>
            </a:r>
            <a:r>
              <a:rPr lang="pt-BR" sz="2000" dirty="0" err="1"/>
              <a:t>Dje</a:t>
            </a:r>
            <a:r>
              <a:rPr lang="pt-BR" sz="2000" dirty="0"/>
              <a:t> 5.6.12), com a apresentação de documentos e rol de testemunhas, requerer a produção de provas devidamente especificadas (preclusivo). </a:t>
            </a:r>
            <a:r>
              <a:rPr lang="pt-BR" sz="2000" dirty="0" smtClean="0"/>
              <a:t>Não admite o efeito da revelia.</a:t>
            </a:r>
            <a:endParaRPr lang="pt-BR" sz="2000" dirty="0"/>
          </a:p>
          <a:p>
            <a:pPr marL="0" indent="0" algn="just">
              <a:buNone/>
            </a:pPr>
            <a:r>
              <a:rPr lang="pt-BR" sz="2000" b="1" u="sng" dirty="0" smtClean="0"/>
              <a:t>Audiência</a:t>
            </a:r>
          </a:p>
          <a:p>
            <a:pPr marL="0" indent="0" algn="just">
              <a:buNone/>
            </a:pPr>
            <a:r>
              <a:rPr lang="pt-BR" sz="2000" dirty="0" smtClean="0"/>
              <a:t>Encerrado o prazo, com ou sem defesa, será aberto prazo de 5 dias para inquirição, em uma assentada, das testemunhas arroladas (no máximo 6 e independente de intimação).</a:t>
            </a:r>
          </a:p>
          <a:p>
            <a:pPr marL="0" indent="0" algn="just">
              <a:buNone/>
            </a:pPr>
            <a:r>
              <a:rPr lang="pt-BR" sz="2000" dirty="0" smtClean="0"/>
              <a:t>Admite-se o julgamento antecipado da lide - TSE </a:t>
            </a:r>
            <a:r>
              <a:rPr lang="pt-BR" sz="2000" dirty="0" err="1" smtClean="0"/>
              <a:t>Resp</a:t>
            </a:r>
            <a:r>
              <a:rPr lang="pt-BR" sz="2000" dirty="0" smtClean="0"/>
              <a:t> 15.277/CE. Não é cerceamento de defesa o indeferimento de prova flagrantemente irrelevante - TSE RO 1453/PA </a:t>
            </a:r>
            <a:r>
              <a:rPr lang="pt-BR" sz="2000" dirty="0" err="1" smtClean="0"/>
              <a:t>Dje</a:t>
            </a:r>
            <a:r>
              <a:rPr lang="pt-BR" sz="2000" dirty="0" smtClean="0"/>
              <a:t> 25.2.10</a:t>
            </a:r>
          </a:p>
        </p:txBody>
      </p:sp>
    </p:spTree>
    <p:extLst>
      <p:ext uri="{BB962C8B-B14F-4D97-AF65-F5344CB8AC3E}">
        <p14:creationId xmlns:p14="http://schemas.microsoft.com/office/powerpoint/2010/main" val="28762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b="1" u="sng" dirty="0" smtClean="0"/>
          </a:p>
          <a:p>
            <a:pPr marL="0" indent="0" algn="just">
              <a:buNone/>
            </a:pPr>
            <a:r>
              <a:rPr lang="pt-BR" b="1" u="sng" dirty="0" smtClean="0"/>
              <a:t>Diligências</a:t>
            </a:r>
            <a:endParaRPr lang="pt-BR" b="1" u="sng" dirty="0"/>
          </a:p>
          <a:p>
            <a:pPr marL="0" indent="0" algn="just">
              <a:buNone/>
            </a:pPr>
            <a:r>
              <a:rPr lang="pt-BR" dirty="0" smtClean="0"/>
              <a:t>Encerrada a audiência, nos 3 dias seguintes, serão realizadas todas as diligências que o Juiz ou Relator determinar, de ofício ou a requerimento da parte. </a:t>
            </a:r>
          </a:p>
          <a:p>
            <a:pPr marL="0" indent="0" algn="just">
              <a:buNone/>
            </a:pPr>
            <a:r>
              <a:rPr lang="pt-BR" dirty="0" smtClean="0"/>
              <a:t>Poderão ser ouvidos terceiros referidos pelas partes, testemunhas do juízo.</a:t>
            </a:r>
          </a:p>
          <a:p>
            <a:pPr marL="0" indent="0" algn="just">
              <a:buNone/>
            </a:pPr>
            <a:r>
              <a:rPr lang="pt-BR" dirty="0" smtClean="0"/>
              <a:t>Poderá solicitar documento que esteja em posse de terceiro (prisão – crime de desobediência)</a:t>
            </a:r>
          </a:p>
          <a:p>
            <a:pPr marL="0" indent="0" algn="just">
              <a:buNone/>
            </a:pPr>
            <a:r>
              <a:rPr lang="pt-BR" b="1" u="sng" dirty="0" smtClean="0"/>
              <a:t>Alegações finais</a:t>
            </a:r>
          </a:p>
          <a:p>
            <a:pPr marL="0" indent="0" algn="just">
              <a:buNone/>
            </a:pPr>
            <a:r>
              <a:rPr lang="pt-BR" dirty="0" smtClean="0"/>
              <a:t>As partes e o MP podem oferecer alegações finais no prazo comum de 2 dias (intimação em audiência).</a:t>
            </a:r>
          </a:p>
          <a:p>
            <a:pPr marL="0" indent="0" algn="just">
              <a:buNone/>
            </a:pPr>
            <a:r>
              <a:rPr lang="pt-BR" dirty="0" smtClean="0"/>
              <a:t>MP pode, ainda, como fiscal da lei, manifestar-se no prazo de 48h.</a:t>
            </a:r>
          </a:p>
        </p:txBody>
      </p:sp>
    </p:spTree>
    <p:extLst>
      <p:ext uri="{BB962C8B-B14F-4D97-AF65-F5344CB8AC3E}">
        <p14:creationId xmlns:p14="http://schemas.microsoft.com/office/powerpoint/2010/main" val="2385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Conclusão para decisão</a:t>
            </a:r>
            <a:endParaRPr lang="pt-BR" b="1" u="sng" dirty="0"/>
          </a:p>
          <a:p>
            <a:pPr marL="0" indent="0" algn="just">
              <a:buNone/>
            </a:pPr>
            <a:r>
              <a:rPr lang="pt-BR" dirty="0" smtClean="0"/>
              <a:t>Sentença em 3 dias.</a:t>
            </a:r>
          </a:p>
          <a:p>
            <a:pPr marL="0" indent="0" algn="just">
              <a:buNone/>
            </a:pPr>
            <a:r>
              <a:rPr lang="pt-BR" dirty="0" smtClean="0"/>
              <a:t>No Tribunal: 3 dias para a apresentação de relatório conclusivo para inclusão em pauta para julgamento na próxima sessão subsequente.</a:t>
            </a:r>
          </a:p>
          <a:p>
            <a:pPr marL="0" indent="0" algn="just">
              <a:buNone/>
            </a:pPr>
            <a:r>
              <a:rPr lang="pt-BR" b="1" u="sng" dirty="0" smtClean="0"/>
              <a:t>Recursos</a:t>
            </a:r>
          </a:p>
          <a:p>
            <a:pPr marL="0" indent="0" algn="just">
              <a:buNone/>
            </a:pPr>
            <a:r>
              <a:rPr lang="pt-BR" dirty="0" smtClean="0"/>
              <a:t>Caberá recurso no prazo de 3 dias, à contar da publicação no diário oficial.</a:t>
            </a:r>
          </a:p>
          <a:p>
            <a:pPr marL="0" indent="0" algn="just">
              <a:buNone/>
            </a:pPr>
            <a:r>
              <a:rPr lang="pt-BR" dirty="0" smtClean="0"/>
              <a:t>Art. 257, § 2º do CE: efeito suspensivo (RO). </a:t>
            </a:r>
            <a:r>
              <a:rPr lang="pt-BR" dirty="0" err="1" smtClean="0"/>
              <a:t>Resp</a:t>
            </a:r>
            <a:r>
              <a:rPr lang="pt-BR" dirty="0" smtClean="0"/>
              <a:t> não.</a:t>
            </a:r>
          </a:p>
          <a:p>
            <a:pPr marL="0" indent="0" algn="just">
              <a:buNone/>
            </a:pPr>
            <a:r>
              <a:rPr lang="pt-BR" dirty="0" smtClean="0"/>
              <a:t>§ 3º exige o trânsito em julgado para marcar novas eleições – jurisprudência TSE: após a primeira decisão colegiada do TSE.</a:t>
            </a:r>
          </a:p>
          <a:p>
            <a:pPr marL="0" indent="0" algn="just">
              <a:buNone/>
            </a:pPr>
            <a:r>
              <a:rPr lang="pt-BR" dirty="0" smtClean="0"/>
              <a:t>Embargos de declaração: execução após a publicação (exceção: Governador do AM)</a:t>
            </a:r>
          </a:p>
        </p:txBody>
      </p:sp>
    </p:spTree>
    <p:extLst>
      <p:ext uri="{BB962C8B-B14F-4D97-AF65-F5344CB8AC3E}">
        <p14:creationId xmlns:p14="http://schemas.microsoft.com/office/powerpoint/2010/main" val="26829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r>
              <a:rPr lang="pt-BR" sz="3200" dirty="0"/>
              <a:t>Representação por captação ou gasto ilícito recursos de campanha. Art. 30-A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Liminar e antecipação de tutela</a:t>
            </a:r>
          </a:p>
          <a:p>
            <a:pPr marL="0" indent="0" algn="just">
              <a:buNone/>
            </a:pPr>
            <a:r>
              <a:rPr lang="pt-BR" dirty="0" smtClean="0"/>
              <a:t>JJG: Inexiste óbice à suspensão de expedição de diploma (TRE-MG – </a:t>
            </a:r>
            <a:r>
              <a:rPr lang="pt-BR" dirty="0" err="1" smtClean="0"/>
              <a:t>Rp</a:t>
            </a:r>
            <a:r>
              <a:rPr lang="pt-BR" dirty="0" smtClean="0"/>
              <a:t> 4.759/06, ac. 3.410 de 13.12.06, DJMG 11.1.07)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A</a:t>
            </a:r>
            <a:r>
              <a:rPr lang="pt-BR" dirty="0" smtClean="0"/>
              <a:t>rt. 257, § </a:t>
            </a:r>
            <a:r>
              <a:rPr lang="pt-BR" dirty="0"/>
              <a:t>2º </a:t>
            </a:r>
            <a:r>
              <a:rPr lang="pt-BR" dirty="0" smtClean="0"/>
              <a:t>do CE: O </a:t>
            </a:r>
            <a:r>
              <a:rPr lang="pt-BR" dirty="0"/>
              <a:t>recurso ordinário interposto contra decisão proferida por juiz eleitoral ou por Tribunal Regional Eleitoral que </a:t>
            </a:r>
            <a:r>
              <a:rPr lang="pt-BR" b="1" dirty="0"/>
              <a:t>resulte em cassação de registro, afastamento do titular ou perda de mandato eletivo </a:t>
            </a:r>
            <a:r>
              <a:rPr lang="pt-BR" dirty="0"/>
              <a:t>será recebido pelo Tribunal competente com efeito suspensivo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Parágrafo único do art. 19 do CE: </a:t>
            </a:r>
            <a:r>
              <a:rPr lang="pt-BR" b="1" dirty="0"/>
              <a:t> </a:t>
            </a:r>
            <a:r>
              <a:rPr lang="pt-BR" dirty="0"/>
              <a:t>As decisões do Tribunal Superior, assim na interpretação do Código Eleitoral em face da Constituição e cassação de registro de partidos políticos, como sobre </a:t>
            </a:r>
            <a:r>
              <a:rPr lang="pt-BR" b="1" dirty="0"/>
              <a:t>quaisquer recursos que importem anulação geral de eleições ou perda de diplomas</a:t>
            </a:r>
            <a:r>
              <a:rPr lang="pt-BR" dirty="0"/>
              <a:t>, só poderão ser tomadas com a presença de todos os seus membros. Se ocorrer impedimento de algum juiz, será convocado o substituto ou o respectivo suplente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§ 4º do art. 28 do CE: </a:t>
            </a:r>
            <a:r>
              <a:rPr lang="pt-BR" b="1" dirty="0"/>
              <a:t>§ 4º</a:t>
            </a:r>
            <a:r>
              <a:rPr lang="pt-BR" dirty="0"/>
              <a:t> As decisões dos tribunais regionais sobre </a:t>
            </a:r>
            <a:r>
              <a:rPr lang="pt-BR" b="1" dirty="0"/>
              <a:t>quaisquer ações que importem cassação de registro, anulação geral de eleições ou perda de diplomas </a:t>
            </a:r>
            <a:r>
              <a:rPr lang="pt-BR" dirty="0"/>
              <a:t>somente poderão ser tomadas com a presença de todos os seus membros.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065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293096"/>
            <a:ext cx="3312368" cy="2055952"/>
          </a:xfr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388843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Fontes vedadas de doação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Art. 24. É vedado, a partido e candidato, receber direta ou indiretamente doação em dinheiro ou estimável em dinheiro, inclusive por meio de publicidade de qualquer espécie, procedente de:</a:t>
            </a:r>
          </a:p>
          <a:p>
            <a:pPr marL="0" indent="0">
              <a:buNone/>
            </a:pPr>
            <a:r>
              <a:rPr lang="pt-BR" sz="2000" dirty="0"/>
              <a:t>I - entidade ou governo estrangeiro;</a:t>
            </a:r>
          </a:p>
          <a:p>
            <a:pPr marL="0" indent="0">
              <a:buNone/>
            </a:pPr>
            <a:r>
              <a:rPr lang="pt-BR" sz="2000" dirty="0"/>
              <a:t>II - órgão da administração pública direta e indireta ou fundação mantida com recursos provenientes do Poder Público;</a:t>
            </a:r>
          </a:p>
          <a:p>
            <a:pPr marL="0" indent="0">
              <a:buNone/>
            </a:pPr>
            <a:r>
              <a:rPr lang="pt-BR" sz="2000" dirty="0"/>
              <a:t>III - concessionário ou permissionário de serviço público;</a:t>
            </a:r>
          </a:p>
          <a:p>
            <a:pPr marL="0" indent="0">
              <a:buNone/>
            </a:pPr>
            <a:r>
              <a:rPr lang="pt-BR" sz="2000" dirty="0"/>
              <a:t>IV - entidade de direito privado que receba, na </a:t>
            </a:r>
            <a:r>
              <a:rPr lang="pt-BR" sz="2000" dirty="0" smtClean="0"/>
              <a:t>condição</a:t>
            </a:r>
          </a:p>
          <a:p>
            <a:pPr marL="0" indent="0">
              <a:buNone/>
            </a:pPr>
            <a:r>
              <a:rPr lang="pt-BR" sz="2000" dirty="0" smtClean="0"/>
              <a:t>de </a:t>
            </a:r>
            <a:r>
              <a:rPr lang="pt-BR" sz="2000" dirty="0"/>
              <a:t>beneficiária, contribuição compulsória em virtude de disposição legal</a:t>
            </a:r>
            <a:r>
              <a:rPr lang="pt-BR" sz="2000" dirty="0" smtClean="0"/>
              <a:t>;</a:t>
            </a:r>
          </a:p>
          <a:p>
            <a:pPr marL="0" indent="0">
              <a:buNone/>
            </a:pPr>
            <a:r>
              <a:rPr lang="pt-BR" sz="2000" dirty="0"/>
              <a:t>V - entidade de utilidade pública</a:t>
            </a:r>
            <a:r>
              <a:rPr lang="pt-BR" sz="2000" dirty="0" smtClean="0"/>
              <a:t>;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695825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FONTES VEDADAS de doação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VI </a:t>
            </a:r>
            <a:r>
              <a:rPr lang="pt-BR" sz="2000" dirty="0"/>
              <a:t>- entidade de classe ou sindical; </a:t>
            </a:r>
          </a:p>
          <a:p>
            <a:pPr marL="0" indent="0">
              <a:buNone/>
            </a:pPr>
            <a:r>
              <a:rPr lang="pt-BR" sz="2000" dirty="0" smtClean="0"/>
              <a:t>VII </a:t>
            </a:r>
            <a:r>
              <a:rPr lang="pt-BR" sz="2000" dirty="0"/>
              <a:t>- pessoa jurídica sem fins lucrativos </a:t>
            </a:r>
            <a:r>
              <a:rPr lang="pt-BR" sz="2000" dirty="0" smtClean="0"/>
              <a:t>que</a:t>
            </a:r>
          </a:p>
          <a:p>
            <a:pPr marL="0" indent="0">
              <a:buNone/>
            </a:pPr>
            <a:r>
              <a:rPr lang="pt-BR" sz="2000" dirty="0" smtClean="0"/>
              <a:t>receba </a:t>
            </a:r>
            <a:r>
              <a:rPr lang="pt-BR" sz="2000" dirty="0"/>
              <a:t>recursos do </a:t>
            </a:r>
            <a:r>
              <a:rPr lang="pt-BR" sz="2000" dirty="0" smtClean="0"/>
              <a:t>exterior;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VIII </a:t>
            </a:r>
            <a:r>
              <a:rPr lang="pt-BR" sz="2000" dirty="0"/>
              <a:t>- entidades beneficentes e religiosas; </a:t>
            </a:r>
          </a:p>
          <a:p>
            <a:pPr marL="0" indent="0">
              <a:buNone/>
            </a:pPr>
            <a:r>
              <a:rPr lang="pt-BR" sz="2000" dirty="0"/>
              <a:t>IX - entidades esportivas;   </a:t>
            </a:r>
          </a:p>
          <a:p>
            <a:pPr marL="0" indent="0">
              <a:buNone/>
            </a:pPr>
            <a:r>
              <a:rPr lang="pt-BR" sz="2000" dirty="0"/>
              <a:t>X - organizações não-governamentais que recebam recursos públicos;   </a:t>
            </a:r>
          </a:p>
          <a:p>
            <a:pPr marL="0" indent="0">
              <a:buNone/>
            </a:pPr>
            <a:r>
              <a:rPr lang="pt-BR" sz="2000" dirty="0"/>
              <a:t>XI - organizações da sociedade civil de interesse público. </a:t>
            </a:r>
          </a:p>
          <a:p>
            <a:r>
              <a:rPr lang="pt-BR" sz="2000" dirty="0" smtClean="0"/>
              <a:t>Pessoas jurídicas – (Art. </a:t>
            </a:r>
            <a:r>
              <a:rPr lang="pt-BR" sz="2000" dirty="0"/>
              <a:t>81 - Revogado pela Lei nº 13.165, de 2015</a:t>
            </a:r>
            <a:r>
              <a:rPr lang="pt-BR" sz="2000" dirty="0" smtClean="0"/>
              <a:t>);</a:t>
            </a:r>
          </a:p>
          <a:p>
            <a:r>
              <a:rPr lang="pt-BR" sz="2000" dirty="0" smtClean="0"/>
              <a:t>Pessoas físicas que exerçam função ou cargo público de livre nomeação e exoneração, ou cargo ou emprego público temporário, </a:t>
            </a:r>
            <a:r>
              <a:rPr lang="pt-BR" sz="2000" b="1" dirty="0" smtClean="0"/>
              <a:t>com a ressalva de filiados a partido político</a:t>
            </a:r>
            <a:r>
              <a:rPr lang="pt-BR" sz="2000" dirty="0" smtClean="0"/>
              <a:t>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-23375"/>
            <a:ext cx="18764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O QUE FAZER?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900" dirty="0" smtClean="0"/>
              <a:t>PROCEDIMENTO: O </a:t>
            </a:r>
            <a:r>
              <a:rPr lang="pt-BR" sz="1900" dirty="0"/>
              <a:t>partido ou candidato que receber recursos provenientes de fontes vedadas ou de origem não identificada deverá proceder à devolução dos valores recebidos ou, não sendo possível a identificação da fonte, transferi-los para a conta única do Tesouro Nacional</a:t>
            </a:r>
            <a:r>
              <a:rPr lang="pt-BR" sz="1900" dirty="0" smtClean="0"/>
              <a:t>. (§ 4</a:t>
            </a:r>
            <a:r>
              <a:rPr lang="pt-BR" sz="1900" u="sng" baseline="30000" dirty="0" smtClean="0"/>
              <a:t>º</a:t>
            </a:r>
            <a:r>
              <a:rPr lang="pt-BR" sz="1900" dirty="0" smtClean="0"/>
              <a:t> do art. 24 da Lei 9504/97) </a:t>
            </a:r>
          </a:p>
          <a:p>
            <a:pPr marL="0" indent="0">
              <a:buNone/>
            </a:pPr>
            <a:endParaRPr lang="pt-BR" sz="19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862465"/>
            <a:ext cx="1743075" cy="26193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269314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NOVO CRIME PARA SANCIONAR APROPRIAÇÃO DE RECURSOS DA CAMPANHA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4546848" cy="41068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Art. 354-A – Apropriar-se o candidato, o administrador financeiro da campanha, ou quem de fato </a:t>
            </a:r>
            <a:r>
              <a:rPr lang="pt-BR" i="1" dirty="0" smtClean="0"/>
              <a:t>exerça essa função, de bens, </a:t>
            </a:r>
            <a:r>
              <a:rPr lang="pt-BR" dirty="0" smtClean="0"/>
              <a:t>recursos ou valores destinados ao financiamento eleitoral, em proveito próprio ou alheio.</a:t>
            </a:r>
          </a:p>
          <a:p>
            <a:pPr marL="0" indent="0" algn="just">
              <a:buNone/>
            </a:pPr>
            <a:r>
              <a:rPr lang="pt-BR" dirty="0" smtClean="0"/>
              <a:t>Pena – reclusão, de dois a seis anos, e multa.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52148"/>
            <a:ext cx="3493368" cy="373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Representação por doação SUPERIOR AO LIMITE ilegal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Busca coibir e punir as pessoas físicas ou jurídicas que realizarem doações de campanha, em valores superiores ao permitido em lei.</a:t>
            </a:r>
          </a:p>
          <a:p>
            <a:pPr marL="0" indent="0" algn="just">
              <a:buNone/>
            </a:pPr>
            <a:r>
              <a:rPr lang="pt-BR" dirty="0"/>
              <a:t>Bem jurídico protegido</a:t>
            </a:r>
            <a:r>
              <a:rPr lang="pt-BR" dirty="0" smtClean="0"/>
              <a:t>: igualdade e oportunidade entre os candidatos, na medida em que obsta a influência desmedida do poder econômico.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Serve apenas para </a:t>
            </a:r>
          </a:p>
          <a:p>
            <a:pPr marL="0" indent="0" algn="just">
              <a:buNone/>
            </a:pPr>
            <a:r>
              <a:rPr lang="pt-BR" dirty="0" smtClean="0"/>
              <a:t>representação por doação </a:t>
            </a:r>
          </a:p>
          <a:p>
            <a:pPr marL="0" indent="0" algn="just">
              <a:buNone/>
            </a:pPr>
            <a:r>
              <a:rPr lang="pt-BR" dirty="0" smtClean="0"/>
              <a:t>excessiva de pessoa física </a:t>
            </a:r>
          </a:p>
          <a:p>
            <a:pPr marL="0" indent="0" algn="just">
              <a:buNone/>
            </a:pPr>
            <a:r>
              <a:rPr lang="pt-BR" dirty="0" smtClean="0"/>
              <a:t>(doação de </a:t>
            </a:r>
            <a:r>
              <a:rPr lang="pt-BR" dirty="0" err="1" smtClean="0"/>
              <a:t>pj</a:t>
            </a:r>
            <a:r>
              <a:rPr lang="pt-BR" dirty="0" smtClean="0"/>
              <a:t> = 30-A)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485409"/>
            <a:ext cx="2409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Representação por doação SUPERIOR AO LIMITE </a:t>
            </a:r>
            <a:r>
              <a:rPr lang="pt-BR" sz="3200" dirty="0" smtClean="0"/>
              <a:t>ilegal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pt-BR" b="1" u="sng" dirty="0" smtClean="0"/>
              <a:t>Configuração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pt-BR" dirty="0" smtClean="0"/>
              <a:t>Basta exceder, independe a aferição de dolo ou culpa. TRE/MS </a:t>
            </a:r>
            <a:r>
              <a:rPr lang="pt-BR" dirty="0" err="1" smtClean="0"/>
              <a:t>Rp</a:t>
            </a:r>
            <a:r>
              <a:rPr lang="pt-BR" dirty="0" smtClean="0"/>
              <a:t> 917, </a:t>
            </a:r>
            <a:r>
              <a:rPr lang="pt-BR" dirty="0" err="1" smtClean="0"/>
              <a:t>DJe</a:t>
            </a:r>
            <a:r>
              <a:rPr lang="pt-BR" dirty="0" smtClean="0"/>
              <a:t> 29.4.10 e TRE/PR RE 14.868, </a:t>
            </a:r>
            <a:r>
              <a:rPr lang="pt-BR" dirty="0" err="1" smtClean="0"/>
              <a:t>Dje</a:t>
            </a:r>
            <a:r>
              <a:rPr lang="pt-BR" dirty="0" smtClean="0"/>
              <a:t> 12.12.13</a:t>
            </a:r>
          </a:p>
          <a:p>
            <a:pPr marL="0" indent="0" algn="just">
              <a:buNone/>
              <a:tabLst>
                <a:tab pos="0" algn="l"/>
              </a:tabLst>
            </a:pPr>
            <a:endParaRPr lang="pt-BR" dirty="0"/>
          </a:p>
          <a:p>
            <a:pPr marL="0" indent="0" algn="just">
              <a:buNone/>
              <a:tabLst>
                <a:tab pos="0" algn="l"/>
              </a:tabLst>
            </a:pPr>
            <a:r>
              <a:rPr lang="pt-BR" b="1" u="sng" dirty="0" smtClean="0"/>
              <a:t>Competência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pt-BR" dirty="0" smtClean="0"/>
              <a:t>Juízo do domicílio civil do doador. TSE: 98140/11 DF</a:t>
            </a:r>
            <a:endParaRPr lang="pt-BR" dirty="0"/>
          </a:p>
          <a:p>
            <a:pPr marL="0" indent="0" algn="just">
              <a:buNone/>
              <a:tabLst>
                <a:tab pos="0" algn="l"/>
              </a:tabLst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48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Representação por doação SUPERIOR AO LIMITE </a:t>
            </a:r>
            <a:r>
              <a:rPr lang="pt-BR" sz="3200" dirty="0" smtClean="0"/>
              <a:t>ilegal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u="sng" dirty="0" smtClean="0"/>
              <a:t>LEGITIMIDADE ATIVA</a:t>
            </a:r>
          </a:p>
          <a:p>
            <a:pPr marL="0" indent="0" algn="just">
              <a:buNone/>
            </a:pPr>
            <a:r>
              <a:rPr lang="pt-BR" dirty="0" smtClean="0"/>
              <a:t>Candidatos, partidos*, coligações e MP (art. 96 da LE)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u="sng" dirty="0" smtClean="0"/>
              <a:t>LEGITIMIDADE PASSIVA</a:t>
            </a:r>
          </a:p>
          <a:p>
            <a:pPr marL="0" indent="0" algn="just">
              <a:buNone/>
            </a:pPr>
            <a:r>
              <a:rPr lang="pt-BR" dirty="0" smtClean="0"/>
              <a:t>Doador (pessoa física)</a:t>
            </a:r>
          </a:p>
          <a:p>
            <a:pPr marL="0" indent="0" algn="just">
              <a:buNone/>
            </a:pPr>
            <a:r>
              <a:rPr lang="pt-BR" dirty="0" smtClean="0"/>
              <a:t>Partidos e candidatos podem, pelo mesmo fato, ser punidos em AIJE ou AIME por abuso do poder econômico ou Representação do 30-A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115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ersonalizada 1">
      <a:dk1>
        <a:sysClr val="windowText" lastClr="000000"/>
      </a:dk1>
      <a:lt1>
        <a:sysClr val="window" lastClr="FFFFFF"/>
      </a:lt1>
      <a:dk2>
        <a:srgbClr val="CD79A5"/>
      </a:dk2>
      <a:lt2>
        <a:srgbClr val="F4E7ED"/>
      </a:lt2>
      <a:accent1>
        <a:srgbClr val="892D4E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817</TotalTime>
  <Words>2005</Words>
  <Application>Microsoft Office PowerPoint</Application>
  <PresentationFormat>Apresentação na tela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Opulento</vt:lpstr>
      <vt:lpstr>"Representações e reclamações. Ação por Captação ou Gasto Ilícito de Recursos para fins eleitorais (LE, art. 30-A)".</vt:lpstr>
      <vt:lpstr>DOAÇÕES PERMITIDAS</vt:lpstr>
      <vt:lpstr>Fontes vedadas de doação</vt:lpstr>
      <vt:lpstr>FONTES VEDADAS de doação </vt:lpstr>
      <vt:lpstr>O QUE FAZER?</vt:lpstr>
      <vt:lpstr>NOVO CRIME PARA SANCIONAR APROPRIAÇÃO DE RECURSOS DA CAMPANHA</vt:lpstr>
      <vt:lpstr>Representação por doação SUPERIOR AO LIMITE ilegal </vt:lpstr>
      <vt:lpstr>Representação por doação SUPERIOR AO LIMITE ilegal </vt:lpstr>
      <vt:lpstr>Representação por doação SUPERIOR AO LIMITE ilegal </vt:lpstr>
      <vt:lpstr>Representação por doação SUPERIOR AO LIMITE ilegal </vt:lpstr>
      <vt:lpstr>Representação por doação SUPERIOR AO LIMITE ilegal </vt:lpstr>
      <vt:lpstr>Representação por captação ou gasto ilícito recursos de campanha. Art. 30-A </vt:lpstr>
      <vt:lpstr>Representação por captação ou gasto ilícito recursos de campanha. Art. 30-A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Representação por captação ou gasto ilícito recursos de campanha. Art. 30-A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CONGRESSO BRASILEIRO DE DIREITO ELEITORAL RECIFE</dc:title>
  <dc:creator>KUFA</dc:creator>
  <cp:lastModifiedBy>kufa</cp:lastModifiedBy>
  <cp:revision>71</cp:revision>
  <cp:lastPrinted>2017-12-04T17:13:32Z</cp:lastPrinted>
  <dcterms:modified xsi:type="dcterms:W3CDTF">2017-12-04T17:14:07Z</dcterms:modified>
</cp:coreProperties>
</file>